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256" r:id="rId2"/>
    <p:sldId id="257" r:id="rId3"/>
    <p:sldId id="258" r:id="rId4"/>
    <p:sldId id="259" r:id="rId5"/>
    <p:sldId id="261" r:id="rId6"/>
    <p:sldId id="260" r:id="rId7"/>
    <p:sldId id="262" r:id="rId8"/>
    <p:sldId id="263" r:id="rId9"/>
    <p:sldId id="264" r:id="rId10"/>
    <p:sldId id="265" r:id="rId11"/>
    <p:sldId id="266" r:id="rId12"/>
    <p:sldId id="267" r:id="rId13"/>
    <p:sldId id="268" r:id="rId14"/>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B0D0E0F-D8A1-4CA9-A12A-D391E4837BA2}" type="datetimeFigureOut">
              <a:rPr lang="de-DE" smtClean="0"/>
              <a:pPr/>
              <a:t>19.05.2011</a:t>
            </a:fld>
            <a:endParaRPr lang="de-DE"/>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A9E2BB4-98AB-4F72-AE87-BDF909AC329D}" type="slidenum">
              <a:rPr lang="de-DE" smtClean="0"/>
              <a:pPr/>
              <a:t>‹#›</a:t>
            </a:fld>
            <a:endParaRPr lang="de-DE"/>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de-DE"/>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AF1DB63-F14E-46BD-BFC7-EC7824AC5AC8}" type="datetimeFigureOut">
              <a:rPr lang="de-DE" smtClean="0"/>
              <a:t>19.05.2011</a:t>
            </a:fld>
            <a:endParaRPr lang="de-DE"/>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de-DE"/>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de-DE"/>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E7C3D13-ABC9-4A64-956F-5C21D55AF81D}" type="slidenum">
              <a:rPr lang="de-DE" smtClean="0"/>
              <a:t>‹#›</a:t>
            </a:fld>
            <a:endParaRPr lang="de-DE"/>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de-DE"/>
          </a:p>
        </p:txBody>
      </p:sp>
      <p:sp>
        <p:nvSpPr>
          <p:cNvPr id="4" name="Slide Number Placeholder 3"/>
          <p:cNvSpPr>
            <a:spLocks noGrp="1"/>
          </p:cNvSpPr>
          <p:nvPr>
            <p:ph type="sldNum" sz="quarter" idx="10"/>
          </p:nvPr>
        </p:nvSpPr>
        <p:spPr/>
        <p:txBody>
          <a:bodyPr/>
          <a:lstStyle/>
          <a:p>
            <a:fld id="{4E7C3D13-ABC9-4A64-956F-5C21D55AF81D}" type="slidenum">
              <a:rPr lang="de-DE" smtClean="0"/>
              <a:t>1</a:t>
            </a:fld>
            <a:endParaRPr lang="de-DE"/>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de-DE"/>
          </a:p>
        </p:txBody>
      </p:sp>
      <p:sp>
        <p:nvSpPr>
          <p:cNvPr id="4" name="Slide Number Placeholder 3"/>
          <p:cNvSpPr>
            <a:spLocks noGrp="1"/>
          </p:cNvSpPr>
          <p:nvPr>
            <p:ph type="sldNum" sz="quarter" idx="10"/>
          </p:nvPr>
        </p:nvSpPr>
        <p:spPr/>
        <p:txBody>
          <a:bodyPr/>
          <a:lstStyle/>
          <a:p>
            <a:fld id="{4E7C3D13-ABC9-4A64-956F-5C21D55AF81D}" type="slidenum">
              <a:rPr lang="de-DE" smtClean="0"/>
              <a:t>10</a:t>
            </a:fld>
            <a:endParaRPr lang="de-DE"/>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de-DE"/>
          </a:p>
        </p:txBody>
      </p:sp>
      <p:sp>
        <p:nvSpPr>
          <p:cNvPr id="4" name="Slide Number Placeholder 3"/>
          <p:cNvSpPr>
            <a:spLocks noGrp="1"/>
          </p:cNvSpPr>
          <p:nvPr>
            <p:ph type="sldNum" sz="quarter" idx="10"/>
          </p:nvPr>
        </p:nvSpPr>
        <p:spPr/>
        <p:txBody>
          <a:bodyPr/>
          <a:lstStyle/>
          <a:p>
            <a:fld id="{4E7C3D13-ABC9-4A64-956F-5C21D55AF81D}" type="slidenum">
              <a:rPr lang="de-DE" smtClean="0"/>
              <a:t>11</a:t>
            </a:fld>
            <a:endParaRPr lang="de-DE"/>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de-DE"/>
          </a:p>
        </p:txBody>
      </p:sp>
      <p:sp>
        <p:nvSpPr>
          <p:cNvPr id="4" name="Slide Number Placeholder 3"/>
          <p:cNvSpPr>
            <a:spLocks noGrp="1"/>
          </p:cNvSpPr>
          <p:nvPr>
            <p:ph type="sldNum" sz="quarter" idx="10"/>
          </p:nvPr>
        </p:nvSpPr>
        <p:spPr/>
        <p:txBody>
          <a:bodyPr/>
          <a:lstStyle/>
          <a:p>
            <a:fld id="{4E7C3D13-ABC9-4A64-956F-5C21D55AF81D}" type="slidenum">
              <a:rPr lang="de-DE" smtClean="0"/>
              <a:t>12</a:t>
            </a:fld>
            <a:endParaRPr lang="de-DE"/>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de-DE"/>
          </a:p>
        </p:txBody>
      </p:sp>
      <p:sp>
        <p:nvSpPr>
          <p:cNvPr id="4" name="Slide Number Placeholder 3"/>
          <p:cNvSpPr>
            <a:spLocks noGrp="1"/>
          </p:cNvSpPr>
          <p:nvPr>
            <p:ph type="sldNum" sz="quarter" idx="10"/>
          </p:nvPr>
        </p:nvSpPr>
        <p:spPr/>
        <p:txBody>
          <a:bodyPr/>
          <a:lstStyle/>
          <a:p>
            <a:fld id="{4E7C3D13-ABC9-4A64-956F-5C21D55AF81D}" type="slidenum">
              <a:rPr lang="de-DE" smtClean="0"/>
              <a:t>13</a:t>
            </a:fld>
            <a:endParaRPr lang="de-DE"/>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de-DE"/>
          </a:p>
        </p:txBody>
      </p:sp>
      <p:sp>
        <p:nvSpPr>
          <p:cNvPr id="4" name="Slide Number Placeholder 3"/>
          <p:cNvSpPr>
            <a:spLocks noGrp="1"/>
          </p:cNvSpPr>
          <p:nvPr>
            <p:ph type="sldNum" sz="quarter" idx="10"/>
          </p:nvPr>
        </p:nvSpPr>
        <p:spPr/>
        <p:txBody>
          <a:bodyPr/>
          <a:lstStyle/>
          <a:p>
            <a:fld id="{4E7C3D13-ABC9-4A64-956F-5C21D55AF81D}" type="slidenum">
              <a:rPr lang="de-DE" smtClean="0"/>
              <a:t>2</a:t>
            </a:fld>
            <a:endParaRPr lang="de-DE"/>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de-DE"/>
          </a:p>
        </p:txBody>
      </p:sp>
      <p:sp>
        <p:nvSpPr>
          <p:cNvPr id="4" name="Slide Number Placeholder 3"/>
          <p:cNvSpPr>
            <a:spLocks noGrp="1"/>
          </p:cNvSpPr>
          <p:nvPr>
            <p:ph type="sldNum" sz="quarter" idx="10"/>
          </p:nvPr>
        </p:nvSpPr>
        <p:spPr/>
        <p:txBody>
          <a:bodyPr/>
          <a:lstStyle/>
          <a:p>
            <a:fld id="{4E7C3D13-ABC9-4A64-956F-5C21D55AF81D}" type="slidenum">
              <a:rPr lang="de-DE" smtClean="0"/>
              <a:t>3</a:t>
            </a:fld>
            <a:endParaRPr lang="de-DE"/>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de-DE" dirty="0" err="1" smtClean="0"/>
              <a:t>Hopefully</a:t>
            </a:r>
            <a:r>
              <a:rPr lang="de-DE" dirty="0" smtClean="0"/>
              <a:t> will </a:t>
            </a:r>
            <a:r>
              <a:rPr lang="de-DE" dirty="0" err="1" smtClean="0"/>
              <a:t>have</a:t>
            </a:r>
            <a:r>
              <a:rPr lang="de-DE" dirty="0" smtClean="0"/>
              <a:t> </a:t>
            </a:r>
            <a:r>
              <a:rPr lang="de-DE" dirty="0" err="1" smtClean="0"/>
              <a:t>substantial</a:t>
            </a:r>
            <a:r>
              <a:rPr lang="de-DE" dirty="0" smtClean="0"/>
              <a:t> </a:t>
            </a:r>
            <a:r>
              <a:rPr lang="de-DE" dirty="0" err="1" smtClean="0"/>
              <a:t>learning</a:t>
            </a:r>
            <a:r>
              <a:rPr lang="de-DE" dirty="0" smtClean="0"/>
              <a:t> </a:t>
            </a:r>
            <a:r>
              <a:rPr lang="de-DE" dirty="0" err="1" smtClean="0"/>
              <a:t>objectives</a:t>
            </a:r>
            <a:r>
              <a:rPr lang="de-DE" dirty="0" smtClean="0"/>
              <a:t> </a:t>
            </a:r>
            <a:r>
              <a:rPr lang="de-DE" dirty="0" err="1" smtClean="0"/>
              <a:t>after</a:t>
            </a:r>
            <a:r>
              <a:rPr lang="de-DE" dirty="0" smtClean="0"/>
              <a:t> the </a:t>
            </a:r>
            <a:r>
              <a:rPr lang="de-DE" dirty="0" err="1" smtClean="0"/>
              <a:t>June</a:t>
            </a:r>
            <a:r>
              <a:rPr lang="de-DE" dirty="0" smtClean="0"/>
              <a:t> 07 consulatation</a:t>
            </a:r>
            <a:endParaRPr lang="de-DE" dirty="0"/>
          </a:p>
        </p:txBody>
      </p:sp>
      <p:sp>
        <p:nvSpPr>
          <p:cNvPr id="4" name="Slide Number Placeholder 3"/>
          <p:cNvSpPr>
            <a:spLocks noGrp="1"/>
          </p:cNvSpPr>
          <p:nvPr>
            <p:ph type="sldNum" sz="quarter" idx="10"/>
          </p:nvPr>
        </p:nvSpPr>
        <p:spPr/>
        <p:txBody>
          <a:bodyPr/>
          <a:lstStyle/>
          <a:p>
            <a:fld id="{4E7C3D13-ABC9-4A64-956F-5C21D55AF81D}" type="slidenum">
              <a:rPr lang="de-DE" smtClean="0"/>
              <a:t>4</a:t>
            </a:fld>
            <a:endParaRPr lang="de-DE"/>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de-DE"/>
          </a:p>
        </p:txBody>
      </p:sp>
      <p:sp>
        <p:nvSpPr>
          <p:cNvPr id="4" name="Slide Number Placeholder 3"/>
          <p:cNvSpPr>
            <a:spLocks noGrp="1"/>
          </p:cNvSpPr>
          <p:nvPr>
            <p:ph type="sldNum" sz="quarter" idx="10"/>
          </p:nvPr>
        </p:nvSpPr>
        <p:spPr/>
        <p:txBody>
          <a:bodyPr/>
          <a:lstStyle/>
          <a:p>
            <a:fld id="{4E7C3D13-ABC9-4A64-956F-5C21D55AF81D}" type="slidenum">
              <a:rPr lang="de-DE" smtClean="0"/>
              <a:t>5</a:t>
            </a:fld>
            <a:endParaRPr lang="de-DE"/>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de-DE"/>
          </a:p>
        </p:txBody>
      </p:sp>
      <p:sp>
        <p:nvSpPr>
          <p:cNvPr id="4" name="Slide Number Placeholder 3"/>
          <p:cNvSpPr>
            <a:spLocks noGrp="1"/>
          </p:cNvSpPr>
          <p:nvPr>
            <p:ph type="sldNum" sz="quarter" idx="10"/>
          </p:nvPr>
        </p:nvSpPr>
        <p:spPr/>
        <p:txBody>
          <a:bodyPr/>
          <a:lstStyle/>
          <a:p>
            <a:fld id="{4E7C3D13-ABC9-4A64-956F-5C21D55AF81D}" type="slidenum">
              <a:rPr lang="de-DE" smtClean="0"/>
              <a:t>6</a:t>
            </a:fld>
            <a:endParaRPr lang="de-DE"/>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de-DE" dirty="0" err="1" smtClean="0"/>
              <a:t>Based</a:t>
            </a:r>
            <a:r>
              <a:rPr lang="de-DE" baseline="0" dirty="0" smtClean="0"/>
              <a:t> on Grant- </a:t>
            </a:r>
            <a:r>
              <a:rPr lang="de-DE" baseline="0" dirty="0" err="1" smtClean="0"/>
              <a:t>Haworth</a:t>
            </a:r>
            <a:r>
              <a:rPr lang="de-DE" baseline="0" dirty="0" smtClean="0"/>
              <a:t> and Conrad: Emblems of Quality in </a:t>
            </a:r>
            <a:r>
              <a:rPr lang="de-DE" baseline="0" dirty="0" err="1" smtClean="0"/>
              <a:t>Higher</a:t>
            </a:r>
            <a:r>
              <a:rPr lang="de-DE" baseline="0" dirty="0" smtClean="0"/>
              <a:t> Education: </a:t>
            </a:r>
            <a:r>
              <a:rPr lang="de-DE" baseline="0" dirty="0" err="1" smtClean="0"/>
              <a:t>Developing</a:t>
            </a:r>
            <a:r>
              <a:rPr lang="de-DE" baseline="0" dirty="0" smtClean="0"/>
              <a:t> and </a:t>
            </a:r>
            <a:r>
              <a:rPr lang="de-DE" baseline="0" dirty="0" err="1" smtClean="0"/>
              <a:t>Sustaining</a:t>
            </a:r>
            <a:r>
              <a:rPr lang="de-DE" baseline="0" dirty="0" smtClean="0"/>
              <a:t> High Quality </a:t>
            </a:r>
            <a:r>
              <a:rPr lang="de-DE" baseline="0" dirty="0" err="1" smtClean="0"/>
              <a:t>Programs</a:t>
            </a:r>
            <a:r>
              <a:rPr lang="de-DE" baseline="0" dirty="0" smtClean="0"/>
              <a:t>: </a:t>
            </a:r>
            <a:r>
              <a:rPr lang="de-DE" baseline="0" dirty="0" err="1" smtClean="0"/>
              <a:t>Allyn</a:t>
            </a:r>
            <a:r>
              <a:rPr lang="de-DE" baseline="0" dirty="0" smtClean="0"/>
              <a:t> and Bacon: 1997</a:t>
            </a:r>
            <a:endParaRPr lang="de-DE" dirty="0"/>
          </a:p>
        </p:txBody>
      </p:sp>
      <p:sp>
        <p:nvSpPr>
          <p:cNvPr id="4" name="Slide Number Placeholder 3"/>
          <p:cNvSpPr>
            <a:spLocks noGrp="1"/>
          </p:cNvSpPr>
          <p:nvPr>
            <p:ph type="sldNum" sz="quarter" idx="10"/>
          </p:nvPr>
        </p:nvSpPr>
        <p:spPr/>
        <p:txBody>
          <a:bodyPr/>
          <a:lstStyle/>
          <a:p>
            <a:fld id="{4E7C3D13-ABC9-4A64-956F-5C21D55AF81D}" type="slidenum">
              <a:rPr lang="de-DE" smtClean="0"/>
              <a:t>7</a:t>
            </a:fld>
            <a:endParaRPr lang="de-DE"/>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de-DE"/>
          </a:p>
        </p:txBody>
      </p:sp>
      <p:sp>
        <p:nvSpPr>
          <p:cNvPr id="4" name="Slide Number Placeholder 3"/>
          <p:cNvSpPr>
            <a:spLocks noGrp="1"/>
          </p:cNvSpPr>
          <p:nvPr>
            <p:ph type="sldNum" sz="quarter" idx="10"/>
          </p:nvPr>
        </p:nvSpPr>
        <p:spPr/>
        <p:txBody>
          <a:bodyPr/>
          <a:lstStyle/>
          <a:p>
            <a:fld id="{4E7C3D13-ABC9-4A64-956F-5C21D55AF81D}" type="slidenum">
              <a:rPr lang="de-DE" smtClean="0"/>
              <a:t>8</a:t>
            </a:fld>
            <a:endParaRPr lang="de-DE"/>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de-DE"/>
          </a:p>
        </p:txBody>
      </p:sp>
      <p:sp>
        <p:nvSpPr>
          <p:cNvPr id="4" name="Slide Number Placeholder 3"/>
          <p:cNvSpPr>
            <a:spLocks noGrp="1"/>
          </p:cNvSpPr>
          <p:nvPr>
            <p:ph type="sldNum" sz="quarter" idx="10"/>
          </p:nvPr>
        </p:nvSpPr>
        <p:spPr/>
        <p:txBody>
          <a:bodyPr/>
          <a:lstStyle/>
          <a:p>
            <a:fld id="{4E7C3D13-ABC9-4A64-956F-5C21D55AF81D}" type="slidenum">
              <a:rPr lang="de-DE" smtClean="0"/>
              <a:t>9</a:t>
            </a:fld>
            <a:endParaRPr lang="de-DE"/>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de-D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de-DE"/>
          </a:p>
        </p:txBody>
      </p:sp>
      <p:sp>
        <p:nvSpPr>
          <p:cNvPr id="4" name="Date Placeholder 3"/>
          <p:cNvSpPr>
            <a:spLocks noGrp="1"/>
          </p:cNvSpPr>
          <p:nvPr>
            <p:ph type="dt" sz="half" idx="10"/>
          </p:nvPr>
        </p:nvSpPr>
        <p:spPr/>
        <p:txBody>
          <a:bodyPr/>
          <a:lstStyle/>
          <a:p>
            <a:fld id="{4608F5C9-9A87-40AB-B40B-C8D91101770E}" type="datetimeFigureOut">
              <a:rPr lang="de-DE" smtClean="0"/>
              <a:pPr/>
              <a:t>19.05.2011</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3410BFF5-9618-4954-85E9-E782C0A2AA29}" type="slidenum">
              <a:rPr lang="de-DE" smtClean="0"/>
              <a:pPr/>
              <a:t>‹#›</a:t>
            </a:fld>
            <a:endParaRPr 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e-D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4" name="Date Placeholder 3"/>
          <p:cNvSpPr>
            <a:spLocks noGrp="1"/>
          </p:cNvSpPr>
          <p:nvPr>
            <p:ph type="dt" sz="half" idx="10"/>
          </p:nvPr>
        </p:nvSpPr>
        <p:spPr/>
        <p:txBody>
          <a:bodyPr/>
          <a:lstStyle/>
          <a:p>
            <a:fld id="{4608F5C9-9A87-40AB-B40B-C8D91101770E}" type="datetimeFigureOut">
              <a:rPr lang="de-DE" smtClean="0"/>
              <a:pPr/>
              <a:t>19.05.2011</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3410BFF5-9618-4954-85E9-E782C0A2AA29}" type="slidenum">
              <a:rPr lang="de-DE" smtClean="0"/>
              <a:pPr/>
              <a:t>‹#›</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de-D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4" name="Date Placeholder 3"/>
          <p:cNvSpPr>
            <a:spLocks noGrp="1"/>
          </p:cNvSpPr>
          <p:nvPr>
            <p:ph type="dt" sz="half" idx="10"/>
          </p:nvPr>
        </p:nvSpPr>
        <p:spPr/>
        <p:txBody>
          <a:bodyPr/>
          <a:lstStyle/>
          <a:p>
            <a:fld id="{4608F5C9-9A87-40AB-B40B-C8D91101770E}" type="datetimeFigureOut">
              <a:rPr lang="de-DE" smtClean="0"/>
              <a:pPr/>
              <a:t>19.05.2011</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3410BFF5-9618-4954-85E9-E782C0A2AA29}" type="slidenum">
              <a:rPr lang="de-DE" smtClean="0"/>
              <a:pPr/>
              <a:t>‹#›</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e-D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4" name="Date Placeholder 3"/>
          <p:cNvSpPr>
            <a:spLocks noGrp="1"/>
          </p:cNvSpPr>
          <p:nvPr>
            <p:ph type="dt" sz="half" idx="10"/>
          </p:nvPr>
        </p:nvSpPr>
        <p:spPr/>
        <p:txBody>
          <a:bodyPr/>
          <a:lstStyle/>
          <a:p>
            <a:fld id="{4608F5C9-9A87-40AB-B40B-C8D91101770E}" type="datetimeFigureOut">
              <a:rPr lang="de-DE" smtClean="0"/>
              <a:pPr/>
              <a:t>19.05.2011</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3410BFF5-9618-4954-85E9-E782C0A2AA29}" type="slidenum">
              <a:rPr lang="de-DE" smtClean="0"/>
              <a:pPr/>
              <a:t>‹#›</a:t>
            </a:fld>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de-D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608F5C9-9A87-40AB-B40B-C8D91101770E}" type="datetimeFigureOut">
              <a:rPr lang="de-DE" smtClean="0"/>
              <a:pPr/>
              <a:t>19.05.2011</a:t>
            </a:fld>
            <a:endParaRPr lang="de-DE"/>
          </a:p>
        </p:txBody>
      </p:sp>
      <p:sp>
        <p:nvSpPr>
          <p:cNvPr id="5" name="Footer Placeholder 4"/>
          <p:cNvSpPr>
            <a:spLocks noGrp="1"/>
          </p:cNvSpPr>
          <p:nvPr>
            <p:ph type="ftr" sz="quarter" idx="11"/>
          </p:nvPr>
        </p:nvSpPr>
        <p:spPr/>
        <p:txBody>
          <a:bodyPr/>
          <a:lstStyle/>
          <a:p>
            <a:endParaRPr lang="de-DE"/>
          </a:p>
        </p:txBody>
      </p:sp>
      <p:sp>
        <p:nvSpPr>
          <p:cNvPr id="6" name="Slide Number Placeholder 5"/>
          <p:cNvSpPr>
            <a:spLocks noGrp="1"/>
          </p:cNvSpPr>
          <p:nvPr>
            <p:ph type="sldNum" sz="quarter" idx="12"/>
          </p:nvPr>
        </p:nvSpPr>
        <p:spPr/>
        <p:txBody>
          <a:bodyPr/>
          <a:lstStyle/>
          <a:p>
            <a:fld id="{3410BFF5-9618-4954-85E9-E782C0A2AA29}" type="slidenum">
              <a:rPr lang="de-DE" smtClean="0"/>
              <a:pPr/>
              <a:t>‹#›</a:t>
            </a:fld>
            <a:endParaRPr lang="de-D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e-D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5" name="Date Placeholder 4"/>
          <p:cNvSpPr>
            <a:spLocks noGrp="1"/>
          </p:cNvSpPr>
          <p:nvPr>
            <p:ph type="dt" sz="half" idx="10"/>
          </p:nvPr>
        </p:nvSpPr>
        <p:spPr/>
        <p:txBody>
          <a:bodyPr/>
          <a:lstStyle/>
          <a:p>
            <a:fld id="{4608F5C9-9A87-40AB-B40B-C8D91101770E}" type="datetimeFigureOut">
              <a:rPr lang="de-DE" smtClean="0"/>
              <a:pPr/>
              <a:t>19.05.2011</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3410BFF5-9618-4954-85E9-E782C0A2AA29}" type="slidenum">
              <a:rPr lang="de-DE" smtClean="0"/>
              <a:pPr/>
              <a:t>‹#›</a:t>
            </a:fld>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de-D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7" name="Date Placeholder 6"/>
          <p:cNvSpPr>
            <a:spLocks noGrp="1"/>
          </p:cNvSpPr>
          <p:nvPr>
            <p:ph type="dt" sz="half" idx="10"/>
          </p:nvPr>
        </p:nvSpPr>
        <p:spPr/>
        <p:txBody>
          <a:bodyPr/>
          <a:lstStyle/>
          <a:p>
            <a:fld id="{4608F5C9-9A87-40AB-B40B-C8D91101770E}" type="datetimeFigureOut">
              <a:rPr lang="de-DE" smtClean="0"/>
              <a:pPr/>
              <a:t>19.05.2011</a:t>
            </a:fld>
            <a:endParaRPr lang="de-DE"/>
          </a:p>
        </p:txBody>
      </p:sp>
      <p:sp>
        <p:nvSpPr>
          <p:cNvPr id="8" name="Footer Placeholder 7"/>
          <p:cNvSpPr>
            <a:spLocks noGrp="1"/>
          </p:cNvSpPr>
          <p:nvPr>
            <p:ph type="ftr" sz="quarter" idx="11"/>
          </p:nvPr>
        </p:nvSpPr>
        <p:spPr/>
        <p:txBody>
          <a:bodyPr/>
          <a:lstStyle/>
          <a:p>
            <a:endParaRPr lang="de-DE"/>
          </a:p>
        </p:txBody>
      </p:sp>
      <p:sp>
        <p:nvSpPr>
          <p:cNvPr id="9" name="Slide Number Placeholder 8"/>
          <p:cNvSpPr>
            <a:spLocks noGrp="1"/>
          </p:cNvSpPr>
          <p:nvPr>
            <p:ph type="sldNum" sz="quarter" idx="12"/>
          </p:nvPr>
        </p:nvSpPr>
        <p:spPr/>
        <p:txBody>
          <a:bodyPr/>
          <a:lstStyle/>
          <a:p>
            <a:fld id="{3410BFF5-9618-4954-85E9-E782C0A2AA29}" type="slidenum">
              <a:rPr lang="de-DE" smtClean="0"/>
              <a:pPr/>
              <a:t>‹#›</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de-DE"/>
          </a:p>
        </p:txBody>
      </p:sp>
      <p:sp>
        <p:nvSpPr>
          <p:cNvPr id="3" name="Date Placeholder 2"/>
          <p:cNvSpPr>
            <a:spLocks noGrp="1"/>
          </p:cNvSpPr>
          <p:nvPr>
            <p:ph type="dt" sz="half" idx="10"/>
          </p:nvPr>
        </p:nvSpPr>
        <p:spPr/>
        <p:txBody>
          <a:bodyPr/>
          <a:lstStyle/>
          <a:p>
            <a:fld id="{4608F5C9-9A87-40AB-B40B-C8D91101770E}" type="datetimeFigureOut">
              <a:rPr lang="de-DE" smtClean="0"/>
              <a:pPr/>
              <a:t>19.05.2011</a:t>
            </a:fld>
            <a:endParaRPr lang="de-DE"/>
          </a:p>
        </p:txBody>
      </p:sp>
      <p:sp>
        <p:nvSpPr>
          <p:cNvPr id="4" name="Footer Placeholder 3"/>
          <p:cNvSpPr>
            <a:spLocks noGrp="1"/>
          </p:cNvSpPr>
          <p:nvPr>
            <p:ph type="ftr" sz="quarter" idx="11"/>
          </p:nvPr>
        </p:nvSpPr>
        <p:spPr/>
        <p:txBody>
          <a:bodyPr/>
          <a:lstStyle/>
          <a:p>
            <a:endParaRPr lang="de-DE"/>
          </a:p>
        </p:txBody>
      </p:sp>
      <p:sp>
        <p:nvSpPr>
          <p:cNvPr id="5" name="Slide Number Placeholder 4"/>
          <p:cNvSpPr>
            <a:spLocks noGrp="1"/>
          </p:cNvSpPr>
          <p:nvPr>
            <p:ph type="sldNum" sz="quarter" idx="12"/>
          </p:nvPr>
        </p:nvSpPr>
        <p:spPr/>
        <p:txBody>
          <a:bodyPr/>
          <a:lstStyle/>
          <a:p>
            <a:fld id="{3410BFF5-9618-4954-85E9-E782C0A2AA29}" type="slidenum">
              <a:rPr lang="de-DE" smtClean="0"/>
              <a:pPr/>
              <a:t>‹#›</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608F5C9-9A87-40AB-B40B-C8D91101770E}" type="datetimeFigureOut">
              <a:rPr lang="de-DE" smtClean="0"/>
              <a:pPr/>
              <a:t>19.05.2011</a:t>
            </a:fld>
            <a:endParaRPr lang="de-DE"/>
          </a:p>
        </p:txBody>
      </p:sp>
      <p:sp>
        <p:nvSpPr>
          <p:cNvPr id="3" name="Footer Placeholder 2"/>
          <p:cNvSpPr>
            <a:spLocks noGrp="1"/>
          </p:cNvSpPr>
          <p:nvPr>
            <p:ph type="ftr" sz="quarter" idx="11"/>
          </p:nvPr>
        </p:nvSpPr>
        <p:spPr/>
        <p:txBody>
          <a:bodyPr/>
          <a:lstStyle/>
          <a:p>
            <a:endParaRPr lang="de-DE"/>
          </a:p>
        </p:txBody>
      </p:sp>
      <p:sp>
        <p:nvSpPr>
          <p:cNvPr id="4" name="Slide Number Placeholder 3"/>
          <p:cNvSpPr>
            <a:spLocks noGrp="1"/>
          </p:cNvSpPr>
          <p:nvPr>
            <p:ph type="sldNum" sz="quarter" idx="12"/>
          </p:nvPr>
        </p:nvSpPr>
        <p:spPr/>
        <p:txBody>
          <a:bodyPr/>
          <a:lstStyle/>
          <a:p>
            <a:fld id="{3410BFF5-9618-4954-85E9-E782C0A2AA29}" type="slidenum">
              <a:rPr lang="de-DE" smtClean="0"/>
              <a:pPr/>
              <a:t>‹#›</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de-D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08F5C9-9A87-40AB-B40B-C8D91101770E}" type="datetimeFigureOut">
              <a:rPr lang="de-DE" smtClean="0"/>
              <a:pPr/>
              <a:t>19.05.2011</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3410BFF5-9618-4954-85E9-E782C0A2AA29}" type="slidenum">
              <a:rPr lang="de-DE" smtClean="0"/>
              <a:pPr/>
              <a:t>‹#›</a:t>
            </a:fld>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de-D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608F5C9-9A87-40AB-B40B-C8D91101770E}" type="datetimeFigureOut">
              <a:rPr lang="de-DE" smtClean="0"/>
              <a:pPr/>
              <a:t>19.05.2011</a:t>
            </a:fld>
            <a:endParaRPr lang="de-DE"/>
          </a:p>
        </p:txBody>
      </p:sp>
      <p:sp>
        <p:nvSpPr>
          <p:cNvPr id="6" name="Footer Placeholder 5"/>
          <p:cNvSpPr>
            <a:spLocks noGrp="1"/>
          </p:cNvSpPr>
          <p:nvPr>
            <p:ph type="ftr" sz="quarter" idx="11"/>
          </p:nvPr>
        </p:nvSpPr>
        <p:spPr/>
        <p:txBody>
          <a:bodyPr/>
          <a:lstStyle/>
          <a:p>
            <a:endParaRPr lang="de-DE"/>
          </a:p>
        </p:txBody>
      </p:sp>
      <p:sp>
        <p:nvSpPr>
          <p:cNvPr id="7" name="Slide Number Placeholder 6"/>
          <p:cNvSpPr>
            <a:spLocks noGrp="1"/>
          </p:cNvSpPr>
          <p:nvPr>
            <p:ph type="sldNum" sz="quarter" idx="12"/>
          </p:nvPr>
        </p:nvSpPr>
        <p:spPr/>
        <p:txBody>
          <a:bodyPr/>
          <a:lstStyle/>
          <a:p>
            <a:fld id="{3410BFF5-9618-4954-85E9-E782C0A2AA29}" type="slidenum">
              <a:rPr lang="de-DE" smtClean="0"/>
              <a:pPr/>
              <a:t>‹#›</a:t>
            </a:fld>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de-DE"/>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de-DE"/>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608F5C9-9A87-40AB-B40B-C8D91101770E}" type="datetimeFigureOut">
              <a:rPr lang="de-DE" smtClean="0"/>
              <a:pPr/>
              <a:t>19.05.2011</a:t>
            </a:fld>
            <a:endParaRPr lang="de-DE"/>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10BFF5-9618-4954-85E9-E782C0A2AA29}" type="slidenum">
              <a:rPr lang="de-DE" smtClean="0"/>
              <a:pPr/>
              <a:t>‹#›</a:t>
            </a:fld>
            <a:endParaRPr lang="de-D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r>
              <a:rPr lang="de-DE" sz="5400" b="1" dirty="0" err="1" smtClean="0"/>
              <a:t>Proposed</a:t>
            </a:r>
            <a:r>
              <a:rPr lang="de-DE" sz="5400" b="1" dirty="0" smtClean="0"/>
              <a:t> </a:t>
            </a:r>
            <a:r>
              <a:rPr lang="de-DE" sz="5400" b="1" dirty="0" err="1" smtClean="0"/>
              <a:t>Framework</a:t>
            </a:r>
            <a:r>
              <a:rPr lang="de-DE" sz="5400" b="1" dirty="0" smtClean="0"/>
              <a:t> for CTUL Evaluation</a:t>
            </a:r>
            <a:endParaRPr lang="de-DE" sz="5400" b="1" dirty="0"/>
          </a:p>
        </p:txBody>
      </p:sp>
      <p:sp>
        <p:nvSpPr>
          <p:cNvPr id="3" name="Subtitle 2"/>
          <p:cNvSpPr>
            <a:spLocks noGrp="1"/>
          </p:cNvSpPr>
          <p:nvPr>
            <p:ph type="subTitle" idx="1"/>
          </p:nvPr>
        </p:nvSpPr>
        <p:spPr/>
        <p:txBody>
          <a:bodyPr/>
          <a:lstStyle/>
          <a:p>
            <a:endParaRPr lang="de-DE"/>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de-DE" sz="3600" b="1" dirty="0" err="1" smtClean="0"/>
              <a:t>Shared</a:t>
            </a:r>
            <a:r>
              <a:rPr lang="de-DE" sz="3600" b="1" dirty="0" smtClean="0"/>
              <a:t> </a:t>
            </a:r>
            <a:r>
              <a:rPr lang="de-DE" sz="3600" b="1" dirty="0" err="1" smtClean="0"/>
              <a:t>program</a:t>
            </a:r>
            <a:r>
              <a:rPr lang="de-DE" sz="3600" b="1" dirty="0" smtClean="0"/>
              <a:t> </a:t>
            </a:r>
            <a:r>
              <a:rPr lang="de-DE" sz="3600" b="1" dirty="0" err="1" smtClean="0"/>
              <a:t>directions</a:t>
            </a:r>
            <a:endParaRPr lang="de-DE" sz="3600" b="1" dirty="0" smtClean="0"/>
          </a:p>
          <a:p>
            <a:r>
              <a:rPr lang="de-DE" sz="3600" b="1" dirty="0" smtClean="0"/>
              <a:t>Community of Learners</a:t>
            </a:r>
          </a:p>
          <a:p>
            <a:r>
              <a:rPr lang="de-DE" sz="3600" b="1" dirty="0" err="1" smtClean="0"/>
              <a:t>Risk</a:t>
            </a:r>
            <a:r>
              <a:rPr lang="de-DE" sz="3600" b="1" dirty="0" smtClean="0"/>
              <a:t>- </a:t>
            </a:r>
            <a:r>
              <a:rPr lang="de-DE" sz="3600" b="1" dirty="0" err="1" smtClean="0"/>
              <a:t>taking</a:t>
            </a:r>
            <a:r>
              <a:rPr lang="de-DE" sz="3600" b="1" dirty="0" smtClean="0"/>
              <a:t> Environment</a:t>
            </a:r>
          </a:p>
          <a:p>
            <a:endParaRPr lang="de-DE" dirty="0"/>
          </a:p>
        </p:txBody>
      </p:sp>
      <p:sp>
        <p:nvSpPr>
          <p:cNvPr id="4" name="Title 1"/>
          <p:cNvSpPr>
            <a:spLocks noGrp="1"/>
          </p:cNvSpPr>
          <p:nvPr>
            <p:ph type="title"/>
          </p:nvPr>
        </p:nvSpPr>
        <p:spPr/>
        <p:txBody>
          <a:bodyPr>
            <a:normAutofit fontScale="90000"/>
          </a:bodyPr>
          <a:lstStyle/>
          <a:p>
            <a:r>
              <a:rPr lang="de-DE" dirty="0" smtClean="0"/>
              <a:t/>
            </a:r>
            <a:br>
              <a:rPr lang="de-DE" dirty="0" smtClean="0"/>
            </a:br>
            <a:r>
              <a:rPr lang="de-DE" dirty="0" smtClean="0"/>
              <a:t/>
            </a:r>
            <a:br>
              <a:rPr lang="de-DE" dirty="0" smtClean="0"/>
            </a:br>
            <a:r>
              <a:rPr lang="de-DE" b="1" dirty="0" smtClean="0"/>
              <a:t>Culture of participation</a:t>
            </a:r>
            <a:r>
              <a:rPr lang="de-DE" dirty="0" smtClean="0"/>
              <a:t/>
            </a:r>
            <a:br>
              <a:rPr lang="de-DE" dirty="0" smtClean="0"/>
            </a:br>
            <a:r>
              <a:rPr lang="de-DE" dirty="0" smtClean="0"/>
              <a:t/>
            </a:r>
            <a:br>
              <a:rPr lang="de-DE" dirty="0" smtClean="0"/>
            </a:br>
            <a:endParaRPr lang="de-DE"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de-DE" b="1" dirty="0" smtClean="0"/>
              <a:t>Connection of </a:t>
            </a:r>
            <a:r>
              <a:rPr lang="de-DE" b="1" dirty="0" err="1" smtClean="0"/>
              <a:t>program</a:t>
            </a:r>
            <a:r>
              <a:rPr lang="de-DE" b="1" dirty="0" smtClean="0"/>
              <a:t> </a:t>
            </a:r>
            <a:r>
              <a:rPr lang="de-DE" b="1" dirty="0" err="1" smtClean="0"/>
              <a:t>requirements</a:t>
            </a:r>
            <a:endParaRPr lang="de-DE" b="1" dirty="0"/>
          </a:p>
        </p:txBody>
      </p:sp>
      <p:sp>
        <p:nvSpPr>
          <p:cNvPr id="3" name="Content Placeholder 2"/>
          <p:cNvSpPr>
            <a:spLocks noGrp="1"/>
          </p:cNvSpPr>
          <p:nvPr>
            <p:ph idx="1"/>
          </p:nvPr>
        </p:nvSpPr>
        <p:spPr/>
        <p:txBody>
          <a:bodyPr>
            <a:normAutofit/>
          </a:bodyPr>
          <a:lstStyle/>
          <a:p>
            <a:r>
              <a:rPr lang="de-DE" sz="3600" b="1" dirty="0" err="1" smtClean="0"/>
              <a:t>Tangible</a:t>
            </a:r>
            <a:r>
              <a:rPr lang="de-DE" sz="3600" b="1" dirty="0" smtClean="0"/>
              <a:t> Products</a:t>
            </a:r>
          </a:p>
          <a:p>
            <a:r>
              <a:rPr lang="de-DE" sz="3600" b="1" dirty="0" err="1" smtClean="0"/>
              <a:t>Planned</a:t>
            </a:r>
            <a:r>
              <a:rPr lang="de-DE" sz="3600" b="1" dirty="0" smtClean="0"/>
              <a:t> </a:t>
            </a:r>
            <a:r>
              <a:rPr lang="de-DE" sz="3600" b="1" dirty="0" err="1" smtClean="0"/>
              <a:t>breath</a:t>
            </a:r>
            <a:r>
              <a:rPr lang="de-DE" sz="3600" b="1" dirty="0" smtClean="0"/>
              <a:t> and depth</a:t>
            </a:r>
          </a:p>
          <a:p>
            <a:r>
              <a:rPr lang="de-DE" sz="3600" b="1" dirty="0" smtClean="0"/>
              <a:t>Professional Residency</a:t>
            </a:r>
            <a:endParaRPr lang="de-DE" sz="3600"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de-DE" b="1" dirty="0" err="1" smtClean="0"/>
              <a:t>Interaction</a:t>
            </a:r>
            <a:r>
              <a:rPr lang="de-DE" b="1" dirty="0" smtClean="0"/>
              <a:t> of </a:t>
            </a:r>
            <a:r>
              <a:rPr lang="de-DE" b="1" dirty="0" err="1" smtClean="0"/>
              <a:t>teaching</a:t>
            </a:r>
            <a:r>
              <a:rPr lang="de-DE" b="1" dirty="0" smtClean="0"/>
              <a:t> and learning</a:t>
            </a:r>
            <a:endParaRPr lang="de-DE" b="1" dirty="0"/>
          </a:p>
        </p:txBody>
      </p:sp>
      <p:sp>
        <p:nvSpPr>
          <p:cNvPr id="3" name="Content Placeholder 2"/>
          <p:cNvSpPr>
            <a:spLocks noGrp="1"/>
          </p:cNvSpPr>
          <p:nvPr>
            <p:ph idx="1"/>
          </p:nvPr>
        </p:nvSpPr>
        <p:spPr/>
        <p:txBody>
          <a:bodyPr>
            <a:normAutofit/>
          </a:bodyPr>
          <a:lstStyle/>
          <a:p>
            <a:r>
              <a:rPr lang="de-DE" sz="3600" b="1" dirty="0" smtClean="0"/>
              <a:t>Integrative Learning</a:t>
            </a:r>
          </a:p>
          <a:p>
            <a:r>
              <a:rPr lang="de-DE" sz="3600" b="1" dirty="0" smtClean="0"/>
              <a:t>Cooperative Peer Learning</a:t>
            </a:r>
          </a:p>
          <a:p>
            <a:r>
              <a:rPr lang="de-DE" sz="3600" b="1" dirty="0" smtClean="0"/>
              <a:t>Out of </a:t>
            </a:r>
            <a:r>
              <a:rPr lang="de-DE" sz="3600" b="1" dirty="0" err="1" smtClean="0"/>
              <a:t>class</a:t>
            </a:r>
            <a:r>
              <a:rPr lang="de-DE" sz="3600" b="1" dirty="0" smtClean="0"/>
              <a:t> </a:t>
            </a:r>
            <a:r>
              <a:rPr lang="de-DE" sz="3600" b="1" dirty="0" err="1" smtClean="0"/>
              <a:t>activities</a:t>
            </a:r>
            <a:endParaRPr lang="de-DE" sz="3600" b="1" dirty="0" smtClean="0"/>
          </a:p>
          <a:p>
            <a:r>
              <a:rPr lang="de-DE" sz="3600" b="1" dirty="0" err="1" smtClean="0"/>
              <a:t>Mentoring</a:t>
            </a:r>
            <a:endParaRPr lang="de-DE" sz="3600" b="1" dirty="0" smtClean="0"/>
          </a:p>
          <a:p>
            <a:r>
              <a:rPr lang="de-DE" sz="3600" b="1" dirty="0" err="1" smtClean="0"/>
              <a:t>Critical</a:t>
            </a:r>
            <a:r>
              <a:rPr lang="de-DE" sz="3600" b="1" dirty="0" smtClean="0"/>
              <a:t> </a:t>
            </a:r>
            <a:r>
              <a:rPr lang="de-DE" sz="3600" b="1" dirty="0" err="1" smtClean="0"/>
              <a:t>dialogue</a:t>
            </a:r>
            <a:endParaRPr lang="de-DE" sz="3600" b="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de-DE" b="1" dirty="0" err="1" smtClean="0"/>
              <a:t>Methodology</a:t>
            </a:r>
            <a:r>
              <a:rPr lang="de-DE" b="1" dirty="0" smtClean="0"/>
              <a:t>: </a:t>
            </a:r>
            <a:r>
              <a:rPr lang="de-DE" b="1" dirty="0" err="1" smtClean="0"/>
              <a:t>Diverse</a:t>
            </a:r>
            <a:r>
              <a:rPr lang="de-DE" b="1" dirty="0" smtClean="0"/>
              <a:t> Approaches: </a:t>
            </a:r>
            <a:r>
              <a:rPr lang="de-DE" b="1" dirty="0" err="1" smtClean="0"/>
              <a:t>Quantitave</a:t>
            </a:r>
            <a:r>
              <a:rPr lang="de-DE" b="1" dirty="0" smtClean="0"/>
              <a:t> and Qualitative</a:t>
            </a:r>
            <a:endParaRPr lang="de-DE" b="1" dirty="0"/>
          </a:p>
        </p:txBody>
      </p:sp>
      <p:sp>
        <p:nvSpPr>
          <p:cNvPr id="3" name="Content Placeholder 2"/>
          <p:cNvSpPr>
            <a:spLocks noGrp="1"/>
          </p:cNvSpPr>
          <p:nvPr>
            <p:ph idx="1"/>
          </p:nvPr>
        </p:nvSpPr>
        <p:spPr/>
        <p:txBody>
          <a:bodyPr>
            <a:normAutofit/>
          </a:bodyPr>
          <a:lstStyle/>
          <a:p>
            <a:r>
              <a:rPr lang="de-DE" sz="3600" b="1" dirty="0" smtClean="0"/>
              <a:t>Evaluation of documents </a:t>
            </a:r>
          </a:p>
          <a:p>
            <a:r>
              <a:rPr lang="de-DE" sz="3600" b="1" dirty="0" smtClean="0"/>
              <a:t>Interviews</a:t>
            </a:r>
          </a:p>
          <a:p>
            <a:r>
              <a:rPr lang="de-DE" sz="3600" b="1" dirty="0" err="1" smtClean="0"/>
              <a:t>Focus</a:t>
            </a:r>
            <a:r>
              <a:rPr lang="de-DE" sz="3600" b="1" dirty="0" smtClean="0"/>
              <a:t> </a:t>
            </a:r>
            <a:r>
              <a:rPr lang="de-DE" sz="3600" b="1" dirty="0" err="1" smtClean="0"/>
              <a:t>groups</a:t>
            </a:r>
            <a:endParaRPr lang="de-DE" sz="3600" b="1" dirty="0" smtClean="0"/>
          </a:p>
          <a:p>
            <a:r>
              <a:rPr lang="de-DE" sz="3600" b="1" dirty="0" smtClean="0"/>
              <a:t>Surveys</a:t>
            </a:r>
            <a:endParaRPr lang="de-DE" sz="3600" b="1" dirty="0"/>
          </a:p>
          <a:p>
            <a:r>
              <a:rPr lang="de-DE" sz="3600" b="1" dirty="0" smtClean="0"/>
              <a:t>Peer Evaluation of teaching</a:t>
            </a:r>
          </a:p>
          <a:p>
            <a:r>
              <a:rPr lang="de-DE" sz="3600" b="1" dirty="0" smtClean="0"/>
              <a:t>Portfolio Assesments</a:t>
            </a:r>
            <a:endParaRPr lang="de-DE" sz="36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b="1" dirty="0" err="1" smtClean="0"/>
              <a:t>Purpose</a:t>
            </a:r>
            <a:r>
              <a:rPr lang="de-DE" b="1" dirty="0" smtClean="0"/>
              <a:t> of Evaluation</a:t>
            </a:r>
            <a:endParaRPr lang="de-DE" b="1" dirty="0"/>
          </a:p>
        </p:txBody>
      </p:sp>
      <p:sp>
        <p:nvSpPr>
          <p:cNvPr id="3" name="Content Placeholder 2"/>
          <p:cNvSpPr>
            <a:spLocks noGrp="1"/>
          </p:cNvSpPr>
          <p:nvPr>
            <p:ph idx="1"/>
          </p:nvPr>
        </p:nvSpPr>
        <p:spPr/>
        <p:txBody>
          <a:bodyPr>
            <a:normAutofit/>
          </a:bodyPr>
          <a:lstStyle/>
          <a:p>
            <a:pPr>
              <a:buNone/>
            </a:pPr>
            <a:r>
              <a:rPr lang="de-DE" sz="3600" b="1" dirty="0" smtClean="0"/>
              <a:t>To </a:t>
            </a:r>
            <a:r>
              <a:rPr lang="de-DE" sz="3600" b="1" dirty="0" err="1" smtClean="0"/>
              <a:t>advance</a:t>
            </a:r>
            <a:r>
              <a:rPr lang="de-DE" sz="3600" b="1" dirty="0" smtClean="0"/>
              <a:t> the </a:t>
            </a:r>
            <a:r>
              <a:rPr lang="de-DE" sz="3600" b="1" dirty="0" err="1" smtClean="0"/>
              <a:t>Matul</a:t>
            </a:r>
            <a:r>
              <a:rPr lang="de-DE" sz="3600" b="1" dirty="0" smtClean="0"/>
              <a:t> </a:t>
            </a:r>
            <a:r>
              <a:rPr lang="de-DE" sz="3600" b="1" dirty="0" err="1" smtClean="0"/>
              <a:t>programe</a:t>
            </a:r>
            <a:r>
              <a:rPr lang="de-DE" sz="3600" b="1" dirty="0" smtClean="0"/>
              <a:t> </a:t>
            </a:r>
            <a:r>
              <a:rPr lang="de-DE" sz="3600" b="1" dirty="0" err="1" smtClean="0"/>
              <a:t>toward</a:t>
            </a:r>
            <a:r>
              <a:rPr lang="de-DE" sz="3600" b="1" dirty="0" smtClean="0"/>
              <a:t> </a:t>
            </a:r>
            <a:r>
              <a:rPr lang="de-DE" sz="3600" b="1" dirty="0" err="1" smtClean="0"/>
              <a:t>growing</a:t>
            </a:r>
            <a:r>
              <a:rPr lang="de-DE" sz="3600" b="1" dirty="0" smtClean="0"/>
              <a:t> </a:t>
            </a:r>
            <a:r>
              <a:rPr lang="de-DE" sz="3600" b="1" dirty="0" err="1" smtClean="0"/>
              <a:t>more</a:t>
            </a:r>
            <a:r>
              <a:rPr lang="de-DE" sz="3600" b="1" dirty="0" smtClean="0"/>
              <a:t> </a:t>
            </a:r>
            <a:r>
              <a:rPr lang="de-DE" sz="3600" b="1" dirty="0" err="1" smtClean="0"/>
              <a:t>into</a:t>
            </a:r>
            <a:r>
              <a:rPr lang="de-DE" sz="3600" b="1" dirty="0" smtClean="0"/>
              <a:t> a Quality program</a:t>
            </a:r>
            <a:endParaRPr lang="de-DE" sz="36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de-DE" b="1" dirty="0" err="1" smtClean="0"/>
              <a:t>Outcomes</a:t>
            </a:r>
            <a:r>
              <a:rPr lang="de-DE" b="1" dirty="0" smtClean="0"/>
              <a:t> to be </a:t>
            </a:r>
            <a:r>
              <a:rPr lang="de-DE" b="1" dirty="0" err="1" smtClean="0"/>
              <a:t>measured</a:t>
            </a:r>
            <a:r>
              <a:rPr lang="de-DE" b="1" dirty="0" smtClean="0"/>
              <a:t> (by </a:t>
            </a:r>
            <a:r>
              <a:rPr lang="de-DE" b="1" dirty="0" err="1" smtClean="0"/>
              <a:t>Encarnacao</a:t>
            </a:r>
            <a:r>
              <a:rPr lang="de-DE" b="1" dirty="0" smtClean="0"/>
              <a:t>)</a:t>
            </a:r>
            <a:endParaRPr lang="de-DE" b="1" dirty="0"/>
          </a:p>
        </p:txBody>
      </p:sp>
      <p:sp>
        <p:nvSpPr>
          <p:cNvPr id="3" name="Content Placeholder 2"/>
          <p:cNvSpPr>
            <a:spLocks noGrp="1"/>
          </p:cNvSpPr>
          <p:nvPr>
            <p:ph idx="1"/>
          </p:nvPr>
        </p:nvSpPr>
        <p:spPr>
          <a:xfrm>
            <a:off x="457200" y="1600200"/>
            <a:ext cx="8229600" cy="4900634"/>
          </a:xfrm>
        </p:spPr>
        <p:txBody>
          <a:bodyPr>
            <a:normAutofit fontScale="47500" lnSpcReduction="20000"/>
          </a:bodyPr>
          <a:lstStyle/>
          <a:p>
            <a:pPr lvl="0"/>
            <a:r>
              <a:rPr lang="en-GB" sz="3800" b="1" dirty="0" err="1"/>
              <a:t>Churchplanters</a:t>
            </a:r>
            <a:r>
              <a:rPr lang="en-GB" sz="3800" dirty="0" err="1"/>
              <a:t>:The</a:t>
            </a:r>
            <a:r>
              <a:rPr lang="en-GB" sz="3800" dirty="0"/>
              <a:t> majority will be urban poor </a:t>
            </a:r>
            <a:r>
              <a:rPr lang="en-GB" sz="3800" dirty="0" err="1"/>
              <a:t>churchplanters</a:t>
            </a:r>
            <a:r>
              <a:rPr lang="en-GB" sz="3800" dirty="0"/>
              <a:t> moving to wider leadership levels.</a:t>
            </a:r>
            <a:endParaRPr lang="de-DE" sz="3800" dirty="0"/>
          </a:p>
          <a:p>
            <a:pPr lvl="0"/>
            <a:r>
              <a:rPr lang="en-GB" sz="3800" b="1" dirty="0"/>
              <a:t>Business Entrepreneurs</a:t>
            </a:r>
            <a:r>
              <a:rPr lang="en-GB" sz="3800" dirty="0"/>
              <a:t> who want to extend their skills into wider economic development of movement leadership among the urban poor.</a:t>
            </a:r>
            <a:endParaRPr lang="de-DE" sz="3800" dirty="0"/>
          </a:p>
          <a:p>
            <a:pPr lvl="0"/>
            <a:r>
              <a:rPr lang="en-GB" sz="3800" b="1" dirty="0"/>
              <a:t>Urban Poor Missionaries </a:t>
            </a:r>
            <a:r>
              <a:rPr lang="en-GB" sz="3800" dirty="0"/>
              <a:t>preparing to be pioneers of new movements in cross-cultural settings among  the urban poor in the poorest cities of the world.</a:t>
            </a:r>
            <a:endParaRPr lang="de-DE" sz="3800" dirty="0"/>
          </a:p>
          <a:p>
            <a:pPr lvl="0"/>
            <a:r>
              <a:rPr lang="en-GB" sz="3800" b="1" dirty="0"/>
              <a:t>Local NGO’ workers </a:t>
            </a:r>
            <a:r>
              <a:rPr lang="en-GB" sz="3800" dirty="0"/>
              <a:t>involved in church-based advocacy, community development or community organisation  processes within urban poor movements.</a:t>
            </a:r>
            <a:endParaRPr lang="de-DE" sz="3800" dirty="0"/>
          </a:p>
          <a:p>
            <a:pPr lvl="0"/>
            <a:r>
              <a:rPr lang="en-GB" sz="3800" b="1" dirty="0"/>
              <a:t>Workers with International NGO’s</a:t>
            </a:r>
            <a:r>
              <a:rPr lang="en-GB" sz="3800" dirty="0"/>
              <a:t> with experience in non-governmental organizations (e.g. World Vision, Oxfam, Tear Fund) or  foundations, multilateral development agencies (e.g., the United Nations, World Bank Group, OECD,  WTO), refugee and immigration services. </a:t>
            </a:r>
            <a:endParaRPr lang="de-DE" sz="3800" dirty="0"/>
          </a:p>
          <a:p>
            <a:pPr lvl="0"/>
            <a:r>
              <a:rPr lang="en-GB" sz="3800" b="1" dirty="0"/>
              <a:t>Professionals</a:t>
            </a:r>
            <a:r>
              <a:rPr lang="en-GB" sz="3800" dirty="0"/>
              <a:t> involved in government ministries, and business enterprises, or through professions such as teaching, journalism, development planning, and administration wishing to be involved in justice roles or wanting to use business or professional experience to socially,  politically, economically and spiritually liberate the poor.</a:t>
            </a:r>
            <a:endParaRPr lang="de-DE" sz="3800" dirty="0"/>
          </a:p>
          <a:p>
            <a:pPr lvl="0"/>
            <a:r>
              <a:rPr lang="en-GB" sz="3800" b="1" dirty="0"/>
              <a:t>Emergent Leaders</a:t>
            </a:r>
            <a:r>
              <a:rPr lang="en-GB" sz="3800" dirty="0"/>
              <a:t>: Those sensing a call to the urban poor but without extensive experience</a:t>
            </a:r>
            <a:endParaRPr lang="de-DE" sz="3800" dirty="0"/>
          </a:p>
          <a:p>
            <a:pPr>
              <a:buNone/>
            </a:pPr>
            <a:endParaRPr lang="de-DE"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b="1" dirty="0" err="1" smtClean="0"/>
              <a:t>Specific</a:t>
            </a:r>
            <a:r>
              <a:rPr lang="de-DE" b="1" dirty="0"/>
              <a:t> </a:t>
            </a:r>
            <a:r>
              <a:rPr lang="de-DE" b="1" dirty="0" err="1" smtClean="0"/>
              <a:t>Learning</a:t>
            </a:r>
            <a:r>
              <a:rPr lang="de-DE" b="1" dirty="0" smtClean="0"/>
              <a:t> </a:t>
            </a:r>
            <a:r>
              <a:rPr lang="de-DE" b="1" dirty="0" err="1" smtClean="0"/>
              <a:t>Outcomes</a:t>
            </a:r>
            <a:r>
              <a:rPr lang="de-DE" b="1" dirty="0" smtClean="0"/>
              <a:t> (TBD)</a:t>
            </a:r>
            <a:endParaRPr lang="de-DE" b="1" dirty="0"/>
          </a:p>
        </p:txBody>
      </p:sp>
      <p:sp>
        <p:nvSpPr>
          <p:cNvPr id="3" name="Content Placeholder 2"/>
          <p:cNvSpPr>
            <a:spLocks noGrp="1"/>
          </p:cNvSpPr>
          <p:nvPr>
            <p:ph idx="1"/>
          </p:nvPr>
        </p:nvSpPr>
        <p:spPr/>
        <p:txBody>
          <a:bodyPr>
            <a:normAutofit/>
          </a:bodyPr>
          <a:lstStyle/>
          <a:p>
            <a:r>
              <a:rPr lang="de-DE" sz="3600" b="1" dirty="0" err="1" smtClean="0"/>
              <a:t>Knowledge</a:t>
            </a:r>
            <a:r>
              <a:rPr lang="de-DE" sz="3600" b="1" dirty="0" smtClean="0"/>
              <a:t> </a:t>
            </a:r>
            <a:r>
              <a:rPr lang="de-DE" sz="3600" b="1" dirty="0" err="1" smtClean="0"/>
              <a:t>or</a:t>
            </a:r>
            <a:r>
              <a:rPr lang="de-DE" sz="3600" b="1" dirty="0" smtClean="0"/>
              <a:t> </a:t>
            </a:r>
            <a:r>
              <a:rPr lang="de-DE" sz="3600" b="1" dirty="0" err="1" smtClean="0"/>
              <a:t>Cognitive</a:t>
            </a:r>
            <a:r>
              <a:rPr lang="de-DE" sz="3600" b="1" dirty="0" smtClean="0"/>
              <a:t> </a:t>
            </a:r>
            <a:r>
              <a:rPr lang="de-DE" sz="3600" b="1" dirty="0" err="1" smtClean="0"/>
              <a:t>Learning</a:t>
            </a:r>
            <a:r>
              <a:rPr lang="de-DE" sz="3600" b="1" dirty="0" smtClean="0"/>
              <a:t> </a:t>
            </a:r>
            <a:r>
              <a:rPr lang="de-DE" sz="3600" b="1" dirty="0" err="1"/>
              <a:t>O</a:t>
            </a:r>
            <a:r>
              <a:rPr lang="de-DE" sz="3600" b="1" dirty="0" err="1" smtClean="0"/>
              <a:t>utcomes</a:t>
            </a:r>
            <a:endParaRPr lang="de-DE" sz="3600" b="1" dirty="0" smtClean="0"/>
          </a:p>
          <a:p>
            <a:r>
              <a:rPr lang="de-DE" sz="3600" b="1" dirty="0" err="1" smtClean="0"/>
              <a:t>Attitudes</a:t>
            </a:r>
            <a:r>
              <a:rPr lang="de-DE" sz="3600" b="1" dirty="0" smtClean="0"/>
              <a:t> </a:t>
            </a:r>
            <a:r>
              <a:rPr lang="de-DE" sz="3600" b="1" dirty="0" err="1" smtClean="0"/>
              <a:t>or</a:t>
            </a:r>
            <a:r>
              <a:rPr lang="de-DE" sz="3600" b="1" dirty="0" smtClean="0"/>
              <a:t> </a:t>
            </a:r>
            <a:r>
              <a:rPr lang="de-DE" sz="3600" b="1" dirty="0" err="1" smtClean="0"/>
              <a:t>Affective</a:t>
            </a:r>
            <a:r>
              <a:rPr lang="de-DE" sz="3600" b="1" dirty="0" smtClean="0"/>
              <a:t> </a:t>
            </a:r>
            <a:r>
              <a:rPr lang="de-DE" sz="3600" b="1" dirty="0" err="1" smtClean="0"/>
              <a:t>Learning</a:t>
            </a:r>
            <a:r>
              <a:rPr lang="de-DE" sz="3600" b="1" dirty="0" smtClean="0"/>
              <a:t> </a:t>
            </a:r>
            <a:r>
              <a:rPr lang="de-DE" sz="3600" b="1" dirty="0" err="1" smtClean="0"/>
              <a:t>Outcomes</a:t>
            </a:r>
            <a:endParaRPr lang="de-DE" sz="3600" b="1" dirty="0" smtClean="0"/>
          </a:p>
          <a:p>
            <a:r>
              <a:rPr lang="de-DE" sz="3600" b="1" dirty="0" smtClean="0"/>
              <a:t>Skills </a:t>
            </a:r>
            <a:r>
              <a:rPr lang="de-DE" sz="3600" b="1" dirty="0" err="1" smtClean="0"/>
              <a:t>or</a:t>
            </a:r>
            <a:r>
              <a:rPr lang="de-DE" sz="3600" b="1" dirty="0" smtClean="0"/>
              <a:t> Psycho-Motor </a:t>
            </a:r>
            <a:r>
              <a:rPr lang="de-DE" sz="3600" b="1" dirty="0" err="1" smtClean="0"/>
              <a:t>Learning</a:t>
            </a:r>
            <a:r>
              <a:rPr lang="de-DE" sz="3600" b="1" dirty="0" smtClean="0"/>
              <a:t> </a:t>
            </a:r>
            <a:r>
              <a:rPr lang="de-DE" sz="3600" b="1" dirty="0" err="1" smtClean="0"/>
              <a:t>Outcomes</a:t>
            </a:r>
            <a:endParaRPr lang="de-DE" sz="3600"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b="1" dirty="0" smtClean="0"/>
              <a:t>Evaluation Questions </a:t>
            </a:r>
            <a:endParaRPr lang="de-DE" b="1" dirty="0"/>
          </a:p>
        </p:txBody>
      </p:sp>
      <p:sp>
        <p:nvSpPr>
          <p:cNvPr id="3" name="Content Placeholder 2"/>
          <p:cNvSpPr>
            <a:spLocks noGrp="1"/>
          </p:cNvSpPr>
          <p:nvPr>
            <p:ph idx="1"/>
          </p:nvPr>
        </p:nvSpPr>
        <p:spPr/>
        <p:txBody>
          <a:bodyPr>
            <a:normAutofit/>
          </a:bodyPr>
          <a:lstStyle/>
          <a:p>
            <a:r>
              <a:rPr lang="de-DE" sz="3600" b="1" dirty="0" smtClean="0"/>
              <a:t>To be </a:t>
            </a:r>
            <a:r>
              <a:rPr lang="de-DE" sz="3600" b="1" dirty="0" err="1" smtClean="0"/>
              <a:t>determined</a:t>
            </a:r>
            <a:r>
              <a:rPr lang="de-DE" sz="3600" b="1" dirty="0" smtClean="0"/>
              <a:t> </a:t>
            </a:r>
            <a:r>
              <a:rPr lang="de-DE" sz="3600" b="1" dirty="0" err="1" smtClean="0"/>
              <a:t>but</a:t>
            </a:r>
            <a:r>
              <a:rPr lang="de-DE" sz="3600" b="1" dirty="0" smtClean="0"/>
              <a:t> </a:t>
            </a:r>
            <a:r>
              <a:rPr lang="de-DE" sz="3600" b="1" dirty="0" err="1" smtClean="0"/>
              <a:t>suggested</a:t>
            </a:r>
            <a:r>
              <a:rPr lang="de-DE" sz="3600" b="1" dirty="0" smtClean="0"/>
              <a:t> to </a:t>
            </a:r>
            <a:r>
              <a:rPr lang="de-DE" sz="3600" b="1" dirty="0" err="1" smtClean="0"/>
              <a:t>have</a:t>
            </a:r>
            <a:r>
              <a:rPr lang="de-DE" sz="3600" b="1" dirty="0" smtClean="0"/>
              <a:t> a </a:t>
            </a:r>
            <a:r>
              <a:rPr lang="de-DE" sz="3600" b="1" dirty="0" err="1" smtClean="0"/>
              <a:t>focus</a:t>
            </a:r>
            <a:r>
              <a:rPr lang="de-DE" sz="3600" b="1" dirty="0" smtClean="0"/>
              <a:t> on </a:t>
            </a:r>
            <a:r>
              <a:rPr lang="de-DE" sz="3600" b="1" dirty="0" err="1" smtClean="0"/>
              <a:t>student</a:t>
            </a:r>
            <a:r>
              <a:rPr lang="de-DE" sz="3600" b="1" dirty="0" smtClean="0"/>
              <a:t> </a:t>
            </a:r>
            <a:r>
              <a:rPr lang="de-DE" sz="3600" b="1" dirty="0" err="1" smtClean="0"/>
              <a:t>learning</a:t>
            </a:r>
            <a:r>
              <a:rPr lang="de-DE" sz="3600" b="1" dirty="0" smtClean="0"/>
              <a:t> </a:t>
            </a:r>
            <a:r>
              <a:rPr lang="de-DE" sz="3600" b="1" dirty="0" err="1" smtClean="0"/>
              <a:t>experiences</a:t>
            </a:r>
            <a:endParaRPr lang="de-DE" sz="3600" b="1"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b="1" dirty="0" err="1" smtClean="0"/>
              <a:t>Involved</a:t>
            </a:r>
            <a:r>
              <a:rPr lang="de-DE" b="1" dirty="0" smtClean="0"/>
              <a:t> </a:t>
            </a:r>
            <a:r>
              <a:rPr lang="de-DE" b="1" dirty="0" err="1" smtClean="0"/>
              <a:t>Stakeholders</a:t>
            </a:r>
            <a:endParaRPr lang="de-DE" b="1" dirty="0"/>
          </a:p>
        </p:txBody>
      </p:sp>
      <p:sp>
        <p:nvSpPr>
          <p:cNvPr id="3" name="Content Placeholder 2"/>
          <p:cNvSpPr>
            <a:spLocks noGrp="1"/>
          </p:cNvSpPr>
          <p:nvPr>
            <p:ph idx="1"/>
          </p:nvPr>
        </p:nvSpPr>
        <p:spPr/>
        <p:txBody>
          <a:bodyPr/>
          <a:lstStyle/>
          <a:p>
            <a:r>
              <a:rPr lang="de-DE" b="1" dirty="0" err="1" smtClean="0"/>
              <a:t>School</a:t>
            </a:r>
            <a:r>
              <a:rPr lang="de-DE" b="1" dirty="0" smtClean="0"/>
              <a:t> and </a:t>
            </a:r>
            <a:r>
              <a:rPr lang="de-DE" b="1" dirty="0" err="1" smtClean="0"/>
              <a:t>Program</a:t>
            </a:r>
            <a:r>
              <a:rPr lang="de-DE" b="1" dirty="0" smtClean="0"/>
              <a:t> </a:t>
            </a:r>
            <a:r>
              <a:rPr lang="de-DE" b="1" dirty="0" err="1" smtClean="0"/>
              <a:t>Adminstration</a:t>
            </a:r>
            <a:r>
              <a:rPr lang="de-DE" b="1" dirty="0" smtClean="0"/>
              <a:t> and Leadership</a:t>
            </a:r>
          </a:p>
          <a:p>
            <a:r>
              <a:rPr lang="de-DE" b="1" dirty="0" err="1" smtClean="0"/>
              <a:t>Faculty</a:t>
            </a:r>
            <a:endParaRPr lang="de-DE" b="1" dirty="0" smtClean="0"/>
          </a:p>
          <a:p>
            <a:r>
              <a:rPr lang="de-DE" b="1" dirty="0" err="1" smtClean="0"/>
              <a:t>Students</a:t>
            </a:r>
            <a:endParaRPr lang="de-DE" b="1" dirty="0" smtClean="0"/>
          </a:p>
          <a:p>
            <a:r>
              <a:rPr lang="de-DE" b="1" dirty="0" err="1" smtClean="0"/>
              <a:t>Alumni</a:t>
            </a:r>
            <a:endParaRPr lang="de-DE" b="1" dirty="0" smtClean="0"/>
          </a:p>
          <a:p>
            <a:r>
              <a:rPr lang="de-DE" b="1" dirty="0" err="1" smtClean="0"/>
              <a:t>Organizations</a:t>
            </a:r>
            <a:r>
              <a:rPr lang="de-DE" b="1" dirty="0" smtClean="0"/>
              <a:t> </a:t>
            </a:r>
            <a:r>
              <a:rPr lang="de-DE" b="1" dirty="0" err="1" smtClean="0"/>
              <a:t>where</a:t>
            </a:r>
            <a:r>
              <a:rPr lang="de-DE" b="1" dirty="0" smtClean="0"/>
              <a:t> </a:t>
            </a:r>
            <a:r>
              <a:rPr lang="de-DE" b="1" dirty="0" err="1" smtClean="0"/>
              <a:t>students</a:t>
            </a:r>
            <a:r>
              <a:rPr lang="de-DE" b="1" dirty="0" smtClean="0"/>
              <a:t> come </a:t>
            </a:r>
            <a:r>
              <a:rPr lang="de-DE" b="1" dirty="0" err="1" smtClean="0"/>
              <a:t>from</a:t>
            </a:r>
            <a:r>
              <a:rPr lang="de-DE" b="1" dirty="0" smtClean="0"/>
              <a:t> (</a:t>
            </a:r>
            <a:r>
              <a:rPr lang="de-DE" b="1" dirty="0" err="1" smtClean="0"/>
              <a:t>churches</a:t>
            </a:r>
            <a:r>
              <a:rPr lang="de-DE" b="1" dirty="0" smtClean="0"/>
              <a:t>, </a:t>
            </a:r>
            <a:r>
              <a:rPr lang="de-DE" b="1" dirty="0" err="1" smtClean="0"/>
              <a:t>NGOs</a:t>
            </a:r>
            <a:r>
              <a:rPr lang="de-DE" b="1" dirty="0" smtClean="0"/>
              <a:t> etc.)</a:t>
            </a:r>
            <a:endParaRPr lang="de-DE"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b="1" dirty="0" smtClean="0"/>
              <a:t>Areas of Evaluation</a:t>
            </a:r>
            <a:endParaRPr lang="de-DE" b="1" dirty="0"/>
          </a:p>
        </p:txBody>
      </p:sp>
      <p:sp>
        <p:nvSpPr>
          <p:cNvPr id="3" name="Content Placeholder 2"/>
          <p:cNvSpPr>
            <a:spLocks noGrp="1"/>
          </p:cNvSpPr>
          <p:nvPr>
            <p:ph idx="1"/>
          </p:nvPr>
        </p:nvSpPr>
        <p:spPr/>
        <p:txBody>
          <a:bodyPr>
            <a:normAutofit/>
          </a:bodyPr>
          <a:lstStyle/>
          <a:p>
            <a:r>
              <a:rPr lang="de-DE" sz="3600" b="1" dirty="0" smtClean="0"/>
              <a:t>Diversity and </a:t>
            </a:r>
            <a:r>
              <a:rPr lang="de-DE" sz="3600" b="1" dirty="0" err="1" smtClean="0"/>
              <a:t>engagment</a:t>
            </a:r>
            <a:r>
              <a:rPr lang="de-DE" sz="3600" b="1" dirty="0" smtClean="0"/>
              <a:t> of </a:t>
            </a:r>
            <a:r>
              <a:rPr lang="de-DE" sz="3600" b="1" dirty="0" err="1" smtClean="0"/>
              <a:t>Program</a:t>
            </a:r>
            <a:r>
              <a:rPr lang="de-DE" sz="3600" b="1" dirty="0" smtClean="0"/>
              <a:t> </a:t>
            </a:r>
            <a:r>
              <a:rPr lang="de-DE" sz="3600" b="1" dirty="0" err="1" smtClean="0"/>
              <a:t>participants</a:t>
            </a:r>
            <a:endParaRPr lang="de-DE" sz="3600" b="1" dirty="0" smtClean="0"/>
          </a:p>
          <a:p>
            <a:r>
              <a:rPr lang="de-DE" sz="3600" b="1" dirty="0" err="1" smtClean="0"/>
              <a:t>Adequacy</a:t>
            </a:r>
            <a:r>
              <a:rPr lang="de-DE" sz="3600" b="1" dirty="0" smtClean="0"/>
              <a:t> of Resources</a:t>
            </a:r>
          </a:p>
          <a:p>
            <a:r>
              <a:rPr lang="de-DE" sz="3600" b="1" dirty="0" smtClean="0"/>
              <a:t>Culture of participation</a:t>
            </a:r>
          </a:p>
          <a:p>
            <a:r>
              <a:rPr lang="de-DE" sz="3600" b="1" dirty="0" smtClean="0"/>
              <a:t>Connection of </a:t>
            </a:r>
            <a:r>
              <a:rPr lang="de-DE" sz="3600" b="1" dirty="0" err="1" smtClean="0"/>
              <a:t>program</a:t>
            </a:r>
            <a:r>
              <a:rPr lang="de-DE" sz="3600" b="1" dirty="0" smtClean="0"/>
              <a:t> </a:t>
            </a:r>
            <a:r>
              <a:rPr lang="de-DE" sz="3600" b="1" dirty="0" err="1" smtClean="0"/>
              <a:t>requirements</a:t>
            </a:r>
            <a:endParaRPr lang="de-DE" sz="3600" b="1" dirty="0" smtClean="0"/>
          </a:p>
          <a:p>
            <a:r>
              <a:rPr lang="de-DE" sz="3600" b="1" dirty="0" err="1" smtClean="0"/>
              <a:t>Interaction</a:t>
            </a:r>
            <a:r>
              <a:rPr lang="de-DE" sz="3600" b="1" dirty="0" smtClean="0"/>
              <a:t> of </a:t>
            </a:r>
            <a:r>
              <a:rPr lang="de-DE" sz="3600" b="1" dirty="0" err="1" smtClean="0"/>
              <a:t>teaching</a:t>
            </a:r>
            <a:r>
              <a:rPr lang="de-DE" sz="3600" b="1" dirty="0" smtClean="0"/>
              <a:t> and learning</a:t>
            </a:r>
            <a:endParaRPr lang="de-DE" sz="3600"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de-DE" b="1" dirty="0" smtClean="0"/>
              <a:t>Diversity and </a:t>
            </a:r>
            <a:r>
              <a:rPr lang="de-DE" b="1" dirty="0" err="1" smtClean="0"/>
              <a:t>engagment</a:t>
            </a:r>
            <a:r>
              <a:rPr lang="de-DE" b="1" dirty="0" smtClean="0"/>
              <a:t> of </a:t>
            </a:r>
            <a:r>
              <a:rPr lang="de-DE" b="1" dirty="0" err="1" smtClean="0"/>
              <a:t>Program</a:t>
            </a:r>
            <a:r>
              <a:rPr lang="de-DE" b="1" dirty="0" smtClean="0"/>
              <a:t> </a:t>
            </a:r>
            <a:r>
              <a:rPr lang="de-DE" b="1" dirty="0" err="1" smtClean="0"/>
              <a:t>participants</a:t>
            </a:r>
            <a:endParaRPr lang="de-DE" b="1" dirty="0"/>
          </a:p>
        </p:txBody>
      </p:sp>
      <p:sp>
        <p:nvSpPr>
          <p:cNvPr id="3" name="Content Placeholder 2"/>
          <p:cNvSpPr>
            <a:spLocks noGrp="1"/>
          </p:cNvSpPr>
          <p:nvPr>
            <p:ph idx="1"/>
          </p:nvPr>
        </p:nvSpPr>
        <p:spPr/>
        <p:txBody>
          <a:bodyPr>
            <a:normAutofit/>
          </a:bodyPr>
          <a:lstStyle/>
          <a:p>
            <a:r>
              <a:rPr lang="de-DE" sz="3600" b="1" dirty="0" err="1" smtClean="0"/>
              <a:t>Faculty</a:t>
            </a:r>
            <a:endParaRPr lang="de-DE" sz="3600" b="1" dirty="0" smtClean="0"/>
          </a:p>
          <a:p>
            <a:r>
              <a:rPr lang="de-DE" sz="3600" b="1" dirty="0" err="1" smtClean="0"/>
              <a:t>Students</a:t>
            </a:r>
            <a:endParaRPr lang="de-DE" sz="3600" b="1" dirty="0" smtClean="0"/>
          </a:p>
          <a:p>
            <a:r>
              <a:rPr lang="de-DE" sz="3600" b="1" dirty="0" err="1" smtClean="0"/>
              <a:t>Program</a:t>
            </a:r>
            <a:r>
              <a:rPr lang="de-DE" sz="3600" b="1" dirty="0" smtClean="0"/>
              <a:t> Leadership</a:t>
            </a:r>
            <a:endParaRPr lang="de-DE" sz="3600" b="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de-DE" dirty="0" smtClean="0"/>
              <a:t/>
            </a:r>
            <a:br>
              <a:rPr lang="de-DE" dirty="0" smtClean="0"/>
            </a:br>
            <a:r>
              <a:rPr lang="de-DE" b="1" dirty="0" err="1" smtClean="0"/>
              <a:t>Adequacy</a:t>
            </a:r>
            <a:r>
              <a:rPr lang="de-DE" b="1" dirty="0" smtClean="0"/>
              <a:t> of Resources</a:t>
            </a:r>
            <a:r>
              <a:rPr lang="de-DE" dirty="0" smtClean="0"/>
              <a:t/>
            </a:r>
            <a:br>
              <a:rPr lang="de-DE" dirty="0" smtClean="0"/>
            </a:br>
            <a:endParaRPr lang="de-DE" dirty="0"/>
          </a:p>
        </p:txBody>
      </p:sp>
      <p:sp>
        <p:nvSpPr>
          <p:cNvPr id="3" name="Content Placeholder 2"/>
          <p:cNvSpPr>
            <a:spLocks noGrp="1"/>
          </p:cNvSpPr>
          <p:nvPr>
            <p:ph idx="1"/>
          </p:nvPr>
        </p:nvSpPr>
        <p:spPr/>
        <p:txBody>
          <a:bodyPr>
            <a:normAutofit/>
          </a:bodyPr>
          <a:lstStyle/>
          <a:p>
            <a:r>
              <a:rPr lang="de-DE" sz="3600" b="1" dirty="0" err="1" smtClean="0"/>
              <a:t>Faculty</a:t>
            </a:r>
            <a:endParaRPr lang="de-DE" sz="3600" b="1" dirty="0" smtClean="0"/>
          </a:p>
          <a:p>
            <a:r>
              <a:rPr lang="de-DE" sz="3600" b="1" dirty="0" err="1" smtClean="0"/>
              <a:t>Students</a:t>
            </a:r>
            <a:endParaRPr lang="de-DE" sz="3600" b="1" dirty="0" smtClean="0"/>
          </a:p>
          <a:p>
            <a:r>
              <a:rPr lang="de-DE" sz="3600" b="1" dirty="0" err="1" smtClean="0"/>
              <a:t>Infrastructure</a:t>
            </a:r>
            <a:endParaRPr lang="de-DE" sz="3600" b="1"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422</Words>
  <Application>Microsoft Office PowerPoint</Application>
  <PresentationFormat>On-screen Show (4:3)</PresentationFormat>
  <Paragraphs>73</Paragraphs>
  <Slides>13</Slides>
  <Notes>13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Proposed Framework for CTUL Evaluation</vt:lpstr>
      <vt:lpstr>Purpose of Evaluation</vt:lpstr>
      <vt:lpstr>Outcomes to be measured (by Encarnacao)</vt:lpstr>
      <vt:lpstr>Specific Learning Outcomes (TBD)</vt:lpstr>
      <vt:lpstr>Evaluation Questions </vt:lpstr>
      <vt:lpstr>Involved Stakeholders</vt:lpstr>
      <vt:lpstr>Areas of Evaluation</vt:lpstr>
      <vt:lpstr>Diversity and engagment of Program participants</vt:lpstr>
      <vt:lpstr> Adequacy of Resources </vt:lpstr>
      <vt:lpstr>  Culture of participation  </vt:lpstr>
      <vt:lpstr>Connection of program requirements</vt:lpstr>
      <vt:lpstr>Interaction of teaching and learning</vt:lpstr>
      <vt:lpstr>Methodology: Diverse Approaches: Quantitave and Qualitative</vt:lpstr>
    </vt:vector>
  </TitlesOfParts>
  <Company>Vision für Asien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Proposed Framework for CTUL Evaluation</dc:title>
  <dc:creator>Peter Nitschke</dc:creator>
  <cp:lastModifiedBy>Peter Nitschke</cp:lastModifiedBy>
  <cp:revision>4</cp:revision>
  <dcterms:created xsi:type="dcterms:W3CDTF">2011-05-05T02:24:40Z</dcterms:created>
  <dcterms:modified xsi:type="dcterms:W3CDTF">2011-05-19T03:36:00Z</dcterms:modified>
</cp:coreProperties>
</file>